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985845-0DFA-4D4F-9110-1B1FEFE773C4}" type="datetimeFigureOut">
              <a:rPr lang="id-ID" smtClean="0"/>
              <a:t>30/05/2016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19A0DC-D38D-4B19-8D73-21CC5DCA35D4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099692"/>
            <a:ext cx="7406640" cy="1472184"/>
          </a:xfrm>
        </p:spPr>
        <p:txBody>
          <a:bodyPr/>
          <a:lstStyle/>
          <a:p>
            <a:pPr algn="ctr"/>
            <a:r>
              <a:rPr lang="en-US" b="1" dirty="0" smtClean="0"/>
              <a:t>MANAJEMEN PAJAK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7406640" cy="1752600"/>
          </a:xfrm>
        </p:spPr>
        <p:txBody>
          <a:bodyPr/>
          <a:lstStyle/>
          <a:p>
            <a:pPr algn="r"/>
            <a:r>
              <a:rPr lang="id-ID" dirty="0" smtClean="0"/>
              <a:t>HARIRI, SE., M.Ak</a:t>
            </a:r>
          </a:p>
          <a:p>
            <a:pPr algn="r"/>
            <a:r>
              <a:rPr lang="id-ID" dirty="0" smtClean="0"/>
              <a:t>Universitas Islam Malang</a:t>
            </a:r>
          </a:p>
          <a:p>
            <a:pPr algn="r"/>
            <a:r>
              <a:rPr lang="id-ID" dirty="0" smtClean="0"/>
              <a:t>2016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err="1" smtClean="0">
                <a:solidFill>
                  <a:srgbClr val="0000FF"/>
                </a:solidFill>
              </a:rPr>
              <a:t>Strategi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Umum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Perencanaan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Pajak</a:t>
            </a:r>
            <a:endParaRPr lang="id-ID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 smtClean="0"/>
              <a:t>a. </a:t>
            </a:r>
            <a:r>
              <a:rPr lang="id-ID" b="1" dirty="0" smtClean="0"/>
              <a:t> </a:t>
            </a:r>
            <a:r>
              <a:rPr lang="en-US" b="1" dirty="0" smtClean="0"/>
              <a:t>Tax Saving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Tax saving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rendah.Misalnya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natura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b="1" dirty="0" smtClean="0"/>
              <a:t>b. </a:t>
            </a:r>
            <a:r>
              <a:rPr lang="id-ID" b="1" dirty="0" smtClean="0"/>
              <a:t> </a:t>
            </a:r>
            <a:r>
              <a:rPr lang="en-US" b="1" dirty="0" smtClean="0"/>
              <a:t>Tax Avoidance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Tax avoidance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natura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natura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21.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428604"/>
            <a:ext cx="7933588" cy="58579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c. </a:t>
            </a:r>
            <a:r>
              <a:rPr lang="id-ID" b="1" dirty="0" smtClean="0"/>
              <a:t> </a:t>
            </a:r>
            <a:r>
              <a:rPr lang="en-US" b="1" dirty="0" err="1" smtClean="0"/>
              <a:t>Menghindari</a:t>
            </a:r>
            <a:r>
              <a:rPr lang="en-US" b="1" dirty="0" smtClean="0"/>
              <a:t> </a:t>
            </a:r>
            <a:r>
              <a:rPr lang="en-US" b="1" dirty="0" err="1" smtClean="0"/>
              <a:t>Pelanggaran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Perpajakan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  <a:endParaRPr lang="id-ID" dirty="0" smtClean="0"/>
          </a:p>
          <a:p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: </a:t>
            </a:r>
            <a:r>
              <a:rPr lang="en-US" dirty="0" err="1" smtClean="0"/>
              <a:t>denda</a:t>
            </a:r>
            <a:r>
              <a:rPr lang="en-US" dirty="0" smtClean="0"/>
              <a:t>,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;</a:t>
            </a:r>
            <a:endParaRPr lang="id-ID" dirty="0" smtClean="0"/>
          </a:p>
          <a:p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: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kurungan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b="1" dirty="0" smtClean="0"/>
              <a:t>d. </a:t>
            </a:r>
            <a:r>
              <a:rPr lang="id-ID" b="1" dirty="0" smtClean="0"/>
              <a:t> </a:t>
            </a:r>
            <a:r>
              <a:rPr lang="en-US" b="1" dirty="0" err="1" smtClean="0"/>
              <a:t>Menunda</a:t>
            </a:r>
            <a:r>
              <a:rPr lang="en-US" b="1" dirty="0" smtClean="0"/>
              <a:t> </a:t>
            </a:r>
            <a:r>
              <a:rPr lang="en-US" b="1" dirty="0" err="1" smtClean="0"/>
              <a:t>Pembayaran</a:t>
            </a:r>
            <a:r>
              <a:rPr lang="en-US" b="1" dirty="0" smtClean="0"/>
              <a:t> </a:t>
            </a:r>
            <a:r>
              <a:rPr lang="en-US" b="1" dirty="0" err="1" smtClean="0"/>
              <a:t>Kewajiban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Menunda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PPN.</a:t>
            </a:r>
            <a:r>
              <a:rPr lang="id-ID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menunda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diperkenankan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b="1" dirty="0" smtClean="0"/>
              <a:t>e. </a:t>
            </a:r>
            <a:r>
              <a:rPr lang="en-US" b="1" dirty="0" err="1" smtClean="0"/>
              <a:t>Mengoptimalkan</a:t>
            </a:r>
            <a:r>
              <a:rPr lang="en-US" b="1" dirty="0" smtClean="0"/>
              <a:t> </a:t>
            </a:r>
            <a:r>
              <a:rPr lang="en-US" b="1" dirty="0" err="1" smtClean="0"/>
              <a:t>Kredit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yang </a:t>
            </a:r>
            <a:r>
              <a:rPr lang="en-US" b="1" dirty="0" err="1" smtClean="0"/>
              <a:t>Diperkenankan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dimuka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22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,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23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id-ID" dirty="0" smtClean="0"/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</a:t>
            </a:r>
            <a:r>
              <a:rPr lang="en-US" dirty="0" err="1" smtClean="0"/>
              <a:t>mengimplementasikannya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formal </a:t>
            </a:r>
            <a:r>
              <a:rPr lang="en-US" dirty="0" err="1" smtClean="0"/>
              <a:t>maupun</a:t>
            </a:r>
            <a:r>
              <a:rPr lang="en-US" dirty="0" smtClean="0"/>
              <a:t> material.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emahami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;</a:t>
            </a:r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enyelenggarakan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PPN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pengkreditan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.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.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smtClean="0"/>
              <a:t>Nota </a:t>
            </a:r>
            <a:r>
              <a:rPr lang="en-US" dirty="0" err="1" smtClean="0"/>
              <a:t>Retur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Nota </a:t>
            </a:r>
            <a:r>
              <a:rPr lang="en-US" dirty="0" err="1" smtClean="0"/>
              <a:t>Retur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Nota </a:t>
            </a:r>
            <a:r>
              <a:rPr lang="en-US" dirty="0" err="1" smtClean="0"/>
              <a:t>Retur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868346"/>
          </a:xfrm>
        </p:spPr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142984"/>
            <a:ext cx="7933588" cy="57150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formal </a:t>
            </a:r>
            <a:r>
              <a:rPr lang="en-US" dirty="0" err="1" smtClean="0"/>
              <a:t>maupun</a:t>
            </a:r>
            <a:r>
              <a:rPr lang="en-US" dirty="0" smtClean="0"/>
              <a:t> material.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penelaahan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i="1" dirty="0" smtClean="0"/>
              <a:t>(tax review)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review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pengkreditan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review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review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retur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formal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Mengefisienkan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dalan</a:t>
            </a:r>
            <a:r>
              <a:rPr lang="en-US" dirty="0" smtClean="0"/>
              <a:t> </a:t>
            </a:r>
            <a:r>
              <a:rPr lang="en-US" dirty="0" err="1" smtClean="0"/>
              <a:t>mengefisienkan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endParaRPr lang="id-ID" dirty="0" smtClean="0"/>
          </a:p>
          <a:p>
            <a:pPr marL="596646" indent="-514350">
              <a:buNone/>
            </a:pPr>
            <a:r>
              <a:rPr lang="id-ID" dirty="0" smtClean="0"/>
              <a:t>a)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id-ID" dirty="0" smtClean="0"/>
              <a:t> </a:t>
            </a:r>
            <a:r>
              <a:rPr lang="en-US" dirty="0" smtClean="0"/>
              <a:t>PT </a:t>
            </a:r>
            <a:r>
              <a:rPr lang="en-US" dirty="0" err="1" smtClean="0"/>
              <a:t>atau</a:t>
            </a:r>
            <a:r>
              <a:rPr lang="en-US" dirty="0" smtClean="0"/>
              <a:t> CV.</a:t>
            </a:r>
            <a:endParaRPr lang="id-ID" dirty="0" smtClean="0"/>
          </a:p>
          <a:p>
            <a:pPr marL="596646" indent="-514350">
              <a:buNone/>
            </a:pPr>
            <a:r>
              <a:rPr lang="id-ID" dirty="0" smtClean="0"/>
              <a:t>b)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modal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. </a:t>
            </a:r>
            <a:endParaRPr lang="id-ID" dirty="0" smtClean="0"/>
          </a:p>
          <a:p>
            <a:pPr marL="596646" indent="-514350">
              <a:buNone/>
            </a:pPr>
            <a:r>
              <a:rPr lang="id-ID" dirty="0" smtClean="0"/>
              <a:t>c)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sebesar-besarnya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pengecualian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terhutang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membelanjakan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training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  <a:endParaRPr lang="id-ID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d) </a:t>
            </a:r>
            <a:r>
              <a:rPr lang="en-US" dirty="0" err="1" smtClean="0"/>
              <a:t>Penempatan</a:t>
            </a:r>
            <a:r>
              <a:rPr lang="en-US" dirty="0" smtClean="0"/>
              <a:t> modal </a:t>
            </a:r>
            <a:r>
              <a:rPr lang="en-US" dirty="0" err="1" smtClean="0"/>
              <a:t>perusahan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perseroan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modal yang </a:t>
            </a:r>
            <a:r>
              <a:rPr lang="en-US" dirty="0" err="1" smtClean="0"/>
              <a:t>disetor</a:t>
            </a:r>
            <a:r>
              <a:rPr lang="en-US" dirty="0" smtClean="0"/>
              <a:t> paling </a:t>
            </a:r>
            <a:r>
              <a:rPr lang="en-US" dirty="0" err="1" smtClean="0"/>
              <a:t>rendah</a:t>
            </a:r>
            <a:r>
              <a:rPr lang="en-US" dirty="0" smtClean="0"/>
              <a:t> 25 %. </a:t>
            </a:r>
            <a:r>
              <a:rPr lang="id-ID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modal yang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25 %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yang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e)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natura</a:t>
            </a:r>
            <a:r>
              <a:rPr lang="en-US" dirty="0" smtClean="0"/>
              <a:t>/</a:t>
            </a:r>
            <a:r>
              <a:rPr lang="en-US" dirty="0" err="1" smtClean="0"/>
              <a:t>kenikmatan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mengefisienkan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f)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Average </a:t>
            </a:r>
            <a:r>
              <a:rPr lang="en-US" dirty="0" err="1" smtClean="0"/>
              <a:t>daripada</a:t>
            </a:r>
            <a:r>
              <a:rPr lang="en-US" dirty="0" smtClean="0"/>
              <a:t> FIFO. </a:t>
            </a:r>
            <a:r>
              <a:rPr lang="id-ID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,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Average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HPP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FIFO. </a:t>
            </a:r>
            <a:r>
              <a:rPr lang="en-US" dirty="0" err="1" smtClean="0"/>
              <a:t>Dengan</a:t>
            </a:r>
            <a:r>
              <a:rPr lang="en-US" dirty="0" smtClean="0"/>
              <a:t> HPP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leasing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h)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penyusutan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 </a:t>
            </a:r>
            <a:r>
              <a:rPr lang="id-ID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j)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.</a:t>
            </a:r>
            <a:r>
              <a:rPr lang="id-ID" dirty="0" smtClean="0"/>
              <a:t> 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dimuka</a:t>
            </a:r>
            <a:r>
              <a:rPr lang="en-US" dirty="0" smtClean="0"/>
              <a:t>, </a:t>
            </a:r>
            <a:r>
              <a:rPr lang="en-US" dirty="0" err="1" smtClean="0"/>
              <a:t>dikreditkan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100 %. </a:t>
            </a:r>
            <a:r>
              <a:rPr lang="id-ID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dimuka</a:t>
            </a:r>
            <a:r>
              <a:rPr lang="en-US" dirty="0" smtClean="0"/>
              <a:t> </a:t>
            </a:r>
            <a:r>
              <a:rPr lang="en-US" dirty="0" err="1" smtClean="0"/>
              <a:t>dibiayakan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75 %.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k)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tempo.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l)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bayar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finansil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legal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Sophar</a:t>
            </a:r>
            <a:r>
              <a:rPr lang="en-US" dirty="0" smtClean="0"/>
              <a:t> </a:t>
            </a:r>
            <a:r>
              <a:rPr lang="en-US" dirty="0" err="1" smtClean="0"/>
              <a:t>Lumbantoruan</a:t>
            </a:r>
            <a:r>
              <a:rPr lang="en-US" dirty="0" smtClean="0"/>
              <a:t> (</a:t>
            </a:r>
            <a:r>
              <a:rPr lang="en-US" dirty="0" err="1" smtClean="0"/>
              <a:t>Erly</a:t>
            </a:r>
            <a:r>
              <a:rPr lang="en-US" dirty="0" smtClean="0"/>
              <a:t> 2001 : 6)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”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ditekan</a:t>
            </a:r>
            <a:r>
              <a:rPr lang="en-US" dirty="0" smtClean="0"/>
              <a:t> </a:t>
            </a:r>
            <a:r>
              <a:rPr lang="en-US" dirty="0" err="1" smtClean="0"/>
              <a:t>serendah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likuiditas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”.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enerapkan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;</a:t>
            </a:r>
            <a:endParaRPr lang="id-ID" dirty="0" smtClean="0"/>
          </a:p>
          <a:p>
            <a:r>
              <a:rPr lang="id-ID" dirty="0" smtClean="0"/>
              <a:t>U</a:t>
            </a:r>
            <a:r>
              <a:rPr lang="en-US" dirty="0" err="1" smtClean="0"/>
              <a:t>saha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likuiditas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</a:t>
            </a:r>
            <a:r>
              <a:rPr lang="en-US" dirty="0" err="1" smtClean="0"/>
              <a:t>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i="1" dirty="0" smtClean="0"/>
              <a:t>(tax planning)</a:t>
            </a:r>
            <a:r>
              <a:rPr lang="en-US" dirty="0" smtClean="0"/>
              <a:t>;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</a:t>
            </a:r>
            <a:r>
              <a:rPr lang="en-US" dirty="0" err="1" smtClean="0"/>
              <a:t>elaksanaan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i="1" dirty="0" smtClean="0"/>
              <a:t>(tax implementation)</a:t>
            </a:r>
            <a:r>
              <a:rPr lang="en-US" dirty="0" smtClean="0"/>
              <a:t>;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</a:t>
            </a:r>
            <a:r>
              <a:rPr lang="en-US" dirty="0" err="1" smtClean="0"/>
              <a:t>engendalian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i="1" dirty="0" smtClean="0"/>
              <a:t>(tax control)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Perencanaan</a:t>
            </a:r>
            <a:r>
              <a:rPr lang="id-ID" dirty="0" smtClean="0"/>
              <a:t> </a:t>
            </a:r>
            <a:r>
              <a:rPr lang="en-US" dirty="0" err="1" smtClean="0"/>
              <a:t>Pajak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diseleksi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meminimumkan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Setidak-tidaknya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 marL="596646" indent="-514350">
              <a:buFont typeface="+mj-lt"/>
              <a:buAutoNum type="arabicPeriod"/>
            </a:pP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melanggar</a:t>
            </a:r>
            <a:r>
              <a:rPr lang="en-US" b="1" i="1" dirty="0" smtClean="0"/>
              <a:t> </a:t>
            </a:r>
            <a:r>
              <a:rPr lang="en-US" b="1" i="1" dirty="0" err="1" smtClean="0"/>
              <a:t>ketentuan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perpajakan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dipaksakan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,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pPr marL="596646" indent="-514350">
              <a:buFont typeface="+mj-lt"/>
              <a:buAutoNum type="arabicPeriod"/>
            </a:pPr>
            <a:r>
              <a:rPr lang="en-US" b="1" i="1" dirty="0" err="1" smtClean="0"/>
              <a:t>Secara</a:t>
            </a:r>
            <a:r>
              <a:rPr lang="en-US" b="1" i="1" dirty="0" smtClean="0"/>
              <a:t> </a:t>
            </a:r>
            <a:r>
              <a:rPr lang="en-US" b="1" i="1" dirty="0" err="1" smtClean="0"/>
              <a:t>bisnis</a:t>
            </a:r>
            <a:r>
              <a:rPr lang="en-US" b="1" i="1" dirty="0" smtClean="0"/>
              <a:t> </a:t>
            </a:r>
            <a:r>
              <a:rPr lang="en-US" b="1" i="1" dirty="0" err="1" smtClean="0"/>
              <a:t>masuk</a:t>
            </a:r>
            <a:r>
              <a:rPr lang="en-US" b="1" i="1" dirty="0" smtClean="0"/>
              <a:t> </a:t>
            </a:r>
            <a:r>
              <a:rPr lang="en-US" b="1" i="1" dirty="0" err="1" smtClean="0"/>
              <a:t>akal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memperlemah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id-ID" dirty="0" smtClean="0"/>
          </a:p>
          <a:p>
            <a:pPr marL="596646" indent="-514350">
              <a:buFont typeface="+mj-lt"/>
              <a:buAutoNum type="arabicPeriod"/>
            </a:pPr>
            <a:r>
              <a:rPr lang="en-US" b="1" i="1" dirty="0" err="1" smtClean="0"/>
              <a:t>Bukti</a:t>
            </a:r>
            <a:r>
              <a:rPr lang="en-US" b="1" i="1" dirty="0" smtClean="0"/>
              <a:t>-</a:t>
            </a:r>
            <a:r>
              <a:rPr lang="en-US" b="1" i="1" dirty="0" err="1" smtClean="0"/>
              <a:t>bukti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pendukungnya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memadai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, </a:t>
            </a:r>
            <a:r>
              <a:rPr lang="en-US" dirty="0" err="1" smtClean="0"/>
              <a:t>faktur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akuntansinya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85728"/>
            <a:ext cx="7933588" cy="6572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PPN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Memaksimalkan</a:t>
            </a:r>
            <a:r>
              <a:rPr lang="en-US" dirty="0" smtClean="0"/>
              <a:t> PPN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. Perusahaan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pembayarannya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bias </a:t>
            </a:r>
            <a:r>
              <a:rPr lang="en-US" dirty="0" err="1" smtClean="0"/>
              <a:t>ditunda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retur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diiringi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Nota </a:t>
            </a:r>
            <a:r>
              <a:rPr lang="en-US" dirty="0" err="1" smtClean="0"/>
              <a:t>Retur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Nota </a:t>
            </a:r>
            <a:r>
              <a:rPr lang="en-US" dirty="0" err="1" smtClean="0"/>
              <a:t>Retur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PPN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PPnBM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retur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PPN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PPnBM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dipungut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Nota </a:t>
            </a:r>
            <a:r>
              <a:rPr lang="en-US" dirty="0" err="1" smtClean="0"/>
              <a:t>Retur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err="1" smtClean="0">
                <a:solidFill>
                  <a:srgbClr val="0000FF"/>
                </a:solidFill>
              </a:rPr>
              <a:t>Manajemen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Perpajakan</a:t>
            </a:r>
            <a:r>
              <a:rPr lang="en-US" i="1" dirty="0" smtClean="0">
                <a:solidFill>
                  <a:srgbClr val="0000FF"/>
                </a:solidFill>
              </a:rPr>
              <a:t> yang </a:t>
            </a:r>
            <a:r>
              <a:rPr lang="en-US" i="1" dirty="0" err="1" smtClean="0">
                <a:solidFill>
                  <a:srgbClr val="0000FF"/>
                </a:solidFill>
              </a:rPr>
              <a:t>Ekonomis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err="1" smtClean="0">
                <a:solidFill>
                  <a:srgbClr val="0000FF"/>
                </a:solidFill>
              </a:rPr>
              <a:t>Efisien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err="1" smtClean="0">
                <a:solidFill>
                  <a:srgbClr val="0000FF"/>
                </a:solidFill>
              </a:rPr>
              <a:t>dan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Efektif</a:t>
            </a:r>
            <a:endParaRPr lang="id-ID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meminimalisasi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i="1" dirty="0" smtClean="0"/>
              <a:t>(lawful)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i="1" dirty="0" smtClean="0"/>
              <a:t>(unlawful)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smtClean="0"/>
              <a:t>tax avoidance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tax evasion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. </a:t>
            </a:r>
            <a:r>
              <a:rPr lang="id-ID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diupayakan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dikecualikan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pajaknya.Selanjutnya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ditunda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>
                <a:solidFill>
                  <a:srgbClr val="0000FF"/>
                </a:solidFill>
              </a:rPr>
              <a:t>Aspek-aspek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dalam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Perencanaan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Pajak</a:t>
            </a:r>
            <a:endParaRPr lang="id-ID" i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Aspek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mendaftarkan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(NPWP)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Pengukuhan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(NPPKP);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;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memungut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;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;</a:t>
            </a:r>
            <a:endParaRPr lang="id-ID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Aspek</a:t>
            </a:r>
            <a:r>
              <a:rPr lang="en-US" dirty="0" smtClean="0"/>
              <a:t> Material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Basis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optimalisasi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err="1" smtClean="0">
                <a:solidFill>
                  <a:srgbClr val="0000FF"/>
                </a:solidFill>
              </a:rPr>
              <a:t>Tahapan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Perencanaan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Pajak</a:t>
            </a:r>
            <a:endParaRPr lang="id-ID" i="1" dirty="0" smtClean="0">
              <a:solidFill>
                <a:srgbClr val="0000FF"/>
              </a:solidFill>
            </a:endParaRPr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(analyzing the existing data base)</a:t>
            </a:r>
            <a:endParaRPr lang="id-ID" i="1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model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i="1" dirty="0" smtClean="0"/>
              <a:t>(designing one or more possible tax plans)</a:t>
            </a:r>
            <a:endParaRPr lang="id-ID" i="1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i="1" dirty="0" smtClean="0"/>
              <a:t>(evaluating a tax plan)</a:t>
            </a:r>
            <a:endParaRPr lang="id-ID" i="1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i="1" dirty="0" smtClean="0"/>
              <a:t>(debugging the tax plans)</a:t>
            </a:r>
            <a:endParaRPr lang="id-ID" i="1" dirty="0" smtClean="0"/>
          </a:p>
          <a:p>
            <a:pPr marL="596646" indent="-514350">
              <a:buFont typeface="+mj-lt"/>
              <a:buAutoNum type="alphaLcPeriod"/>
            </a:pPr>
            <a:r>
              <a:rPr lang="en-US" dirty="0" err="1" smtClean="0"/>
              <a:t>Memutakhirkan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i="1" dirty="0" smtClean="0"/>
              <a:t>(updating the tax plan)</a:t>
            </a:r>
            <a:endParaRPr lang="id-ID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1240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MANAJEMEN PAJAK</vt:lpstr>
      <vt:lpstr>PowerPoint Presentation</vt:lpstr>
      <vt:lpstr>PowerPoint Presentation</vt:lpstr>
      <vt:lpstr>1. Perencanaan Pajak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Pelaksanaan Kewajiban Perpajakan</vt:lpstr>
      <vt:lpstr>PowerPoint Presentation</vt:lpstr>
      <vt:lpstr>3. Pengendalian Pajak</vt:lpstr>
      <vt:lpstr>Perencanaan Pajak Untuk Mengefisienkan Beban Pajak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PAJAK</dc:title>
  <dc:creator>asus</dc:creator>
  <cp:lastModifiedBy>ASUS</cp:lastModifiedBy>
  <cp:revision>9</cp:revision>
  <dcterms:created xsi:type="dcterms:W3CDTF">2016-05-28T22:57:49Z</dcterms:created>
  <dcterms:modified xsi:type="dcterms:W3CDTF">2016-05-30T05:56:44Z</dcterms:modified>
</cp:coreProperties>
</file>